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82" r:id="rId13"/>
    <p:sldId id="283" r:id="rId14"/>
    <p:sldId id="284" r:id="rId15"/>
    <p:sldId id="267" r:id="rId16"/>
    <p:sldId id="269" r:id="rId17"/>
    <p:sldId id="270" r:id="rId18"/>
    <p:sldId id="268" r:id="rId19"/>
    <p:sldId id="271" r:id="rId20"/>
    <p:sldId id="272" r:id="rId21"/>
    <p:sldId id="273" r:id="rId22"/>
    <p:sldId id="276" r:id="rId23"/>
    <p:sldId id="275" r:id="rId24"/>
    <p:sldId id="274" r:id="rId25"/>
    <p:sldId id="277" r:id="rId26"/>
    <p:sldId id="278" r:id="rId27"/>
    <p:sldId id="280" r:id="rId28"/>
    <p:sldId id="281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2E123EE-A379-4D67-8F15-A38C5771B679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04624B-9CC9-44B2-A4A8-DCEBE98D04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lonialwarsct.org/1637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freedictionary.com/covena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t="-37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role of religion in founding the new England</a:t>
            </a:r>
            <a:br>
              <a:rPr lang="en-US" dirty="0" smtClean="0"/>
            </a:br>
            <a:r>
              <a:rPr lang="en-US" dirty="0" smtClean="0"/>
              <a:t>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3- </a:t>
            </a:r>
            <a:r>
              <a:rPr lang="en-US" i="1" dirty="0" smtClean="0"/>
              <a:t>America Pageant</a:t>
            </a:r>
          </a:p>
          <a:p>
            <a:r>
              <a:rPr lang="en-US" dirty="0" smtClean="0"/>
              <a:t>M. Carter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5105400"/>
            <a:ext cx="5867400" cy="16004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 dirty="0" smtClean="0"/>
              <a:t>“Choose </a:t>
            </a:r>
            <a:r>
              <a:rPr lang="en-US" sz="2000" i="1" dirty="0"/>
              <a:t>not that in which you may be most</a:t>
            </a:r>
          </a:p>
          <a:p>
            <a:r>
              <a:rPr lang="en-US" sz="2000" i="1" dirty="0"/>
              <a:t>Rich or honorable in the world, but that in</a:t>
            </a:r>
          </a:p>
          <a:p>
            <a:r>
              <a:rPr lang="en-US" sz="2000" i="1" dirty="0"/>
              <a:t>Which you may do most good</a:t>
            </a:r>
            <a:r>
              <a:rPr lang="en-US" sz="2000" i="1" dirty="0" smtClean="0"/>
              <a:t>…”  </a:t>
            </a:r>
          </a:p>
          <a:p>
            <a:pPr algn="r"/>
            <a:r>
              <a:rPr lang="en-US" i="1" dirty="0" smtClean="0"/>
              <a:t>(Richard Baxter)</a:t>
            </a:r>
            <a:endParaRPr lang="en-US" i="1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religious Dissidents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Puritans sought religious freedom for themselves-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for all.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They did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believe in religious tolerance.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Those with different beliefs were </a:t>
            </a:r>
            <a:r>
              <a:rPr lang="en-US" dirty="0" smtClean="0">
                <a:solidFill>
                  <a:srgbClr val="FF0000"/>
                </a:solidFill>
              </a:rPr>
              <a:t>jailed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exiled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executed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Exiled from MBC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Anne Hutchinson</a:t>
            </a:r>
          </a:p>
          <a:p>
            <a:endParaRPr lang="en-US" dirty="0" smtClean="0"/>
          </a:p>
          <a:p>
            <a:r>
              <a:rPr lang="en-US" dirty="0" smtClean="0"/>
              <a:t>Roger Williams</a:t>
            </a:r>
          </a:p>
          <a:p>
            <a:endParaRPr lang="en-US" dirty="0" smtClean="0"/>
          </a:p>
          <a:p>
            <a:r>
              <a:rPr lang="en-US" dirty="0" smtClean="0"/>
              <a:t>Thomas Hookers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….these are only the most well-known.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Let’s check your chart now!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09600"/>
          </a:xfrm>
        </p:spPr>
        <p:txBody>
          <a:bodyPr/>
          <a:lstStyle/>
          <a:p>
            <a:r>
              <a:rPr lang="en-US" dirty="0" smtClean="0"/>
              <a:t>Roger Williams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50037"/>
          <a:ext cx="7239000" cy="57600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/>
                <a:gridCol w="1828800"/>
                <a:gridCol w="2514600"/>
                <a:gridCol w="1524000"/>
              </a:tblGrid>
              <a:tr h="902437">
                <a:tc>
                  <a:txBody>
                    <a:bodyPr/>
                    <a:lstStyle/>
                    <a:p>
                      <a:r>
                        <a:rPr lang="en-US" dirty="0" smtClean="0"/>
                        <a:t>Dissenter/ Where 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 for Exile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Beliefs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Colony Established</a:t>
                      </a:r>
                      <a:endParaRPr lang="en-US" dirty="0"/>
                    </a:p>
                  </a:txBody>
                  <a:tcPr/>
                </a:tc>
              </a:tr>
              <a:tr h="4845673">
                <a:tc>
                  <a:txBody>
                    <a:bodyPr/>
                    <a:lstStyle/>
                    <a:p>
                      <a:r>
                        <a:rPr lang="en-US" dirty="0" smtClean="0"/>
                        <a:t>Roger Williams/</a:t>
                      </a:r>
                    </a:p>
                    <a:p>
                      <a:r>
                        <a:rPr lang="en-US" dirty="0" smtClean="0"/>
                        <a:t>Massachusetts Bay Colony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Puritan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Believed </a:t>
                      </a:r>
                      <a:r>
                        <a:rPr lang="en-US" baseline="0" dirty="0" smtClean="0"/>
                        <a:t> individual’s conscience was beyond the control of any civil or church authority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Recognized</a:t>
                      </a:r>
                      <a:r>
                        <a:rPr lang="en-US" baseline="0" dirty="0" smtClean="0"/>
                        <a:t> the rights of Native Americans and paid them for the use of the land.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Provided for complete religious toleration by allowing Catholics, Quakers, Jews  to worship freely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Separation of church and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Providence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Later</a:t>
                      </a:r>
                      <a:r>
                        <a:rPr lang="en-US" baseline="0" dirty="0" smtClean="0"/>
                        <a:t> Rhode Island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09600"/>
          </a:xfrm>
        </p:spPr>
        <p:txBody>
          <a:bodyPr/>
          <a:lstStyle/>
          <a:p>
            <a:r>
              <a:rPr lang="en-US" dirty="0" smtClean="0"/>
              <a:t>Anne </a:t>
            </a:r>
            <a:r>
              <a:rPr lang="en-US" dirty="0" err="1" smtClean="0"/>
              <a:t>hutchinson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50037"/>
          <a:ext cx="7239000" cy="57600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/>
                <a:gridCol w="2286000"/>
                <a:gridCol w="2057400"/>
                <a:gridCol w="1524000"/>
              </a:tblGrid>
              <a:tr h="902437">
                <a:tc>
                  <a:txBody>
                    <a:bodyPr/>
                    <a:lstStyle/>
                    <a:p>
                      <a:r>
                        <a:rPr lang="en-US" dirty="0" smtClean="0"/>
                        <a:t>Dissenter/ Where 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 for Exile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Beliefs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Colony Established</a:t>
                      </a:r>
                      <a:endParaRPr lang="en-US" dirty="0"/>
                    </a:p>
                  </a:txBody>
                  <a:tcPr/>
                </a:tc>
              </a:tr>
              <a:tr h="484567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MBColony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Puritan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Led</a:t>
                      </a:r>
                      <a:r>
                        <a:rPr lang="en-US" baseline="0" dirty="0" smtClean="0"/>
                        <a:t> discussion groups that criticized religious leaders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Disagreed with their focus on good works- people can’t earn their way into heaven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Female criticizing male elect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Claimed direct “revelation”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Believed</a:t>
                      </a:r>
                      <a:r>
                        <a:rPr lang="en-US" baseline="0" dirty="0" smtClean="0"/>
                        <a:t> in antinomianism- faith alone is necessary for salvation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Portsmouth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(Rhode Island)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09600"/>
          </a:xfrm>
        </p:spPr>
        <p:txBody>
          <a:bodyPr/>
          <a:lstStyle/>
          <a:p>
            <a:r>
              <a:rPr lang="en-US" dirty="0" smtClean="0"/>
              <a:t>Thomas Hooker, Rev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750037"/>
          <a:ext cx="7315200" cy="57600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1828800"/>
                <a:gridCol w="2514600"/>
                <a:gridCol w="1524000"/>
              </a:tblGrid>
              <a:tr h="902437">
                <a:tc>
                  <a:txBody>
                    <a:bodyPr/>
                    <a:lstStyle/>
                    <a:p>
                      <a:r>
                        <a:rPr lang="en-US" dirty="0" smtClean="0"/>
                        <a:t>Dissenter/ Where 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 for Exile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Beliefs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Colony Established</a:t>
                      </a:r>
                      <a:endParaRPr lang="en-US" dirty="0"/>
                    </a:p>
                  </a:txBody>
                  <a:tcPr/>
                </a:tc>
              </a:tr>
              <a:tr h="4845673">
                <a:tc>
                  <a:txBody>
                    <a:bodyPr/>
                    <a:lstStyle/>
                    <a:p>
                      <a:r>
                        <a:rPr lang="en-US" dirty="0" smtClean="0"/>
                        <a:t>MBC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Puritan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Disagreed</a:t>
                      </a:r>
                      <a:r>
                        <a:rPr lang="en-US" baseline="0" dirty="0" smtClean="0"/>
                        <a:t> with church leaders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Authority extended too far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Limited suffrage to men church members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** chose to leave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Established</a:t>
                      </a:r>
                      <a:r>
                        <a:rPr lang="en-US" baseline="0" dirty="0" smtClean="0"/>
                        <a:t> a representative </a:t>
                      </a:r>
                      <a:r>
                        <a:rPr lang="en-US" baseline="0" dirty="0" err="1" smtClean="0"/>
                        <a:t>gov’t</a:t>
                      </a:r>
                      <a:endParaRPr lang="en-US" baseline="0" dirty="0" smtClean="0"/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baseline="0" dirty="0" smtClean="0"/>
                        <a:t>Popular vote</a:t>
                      </a:r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baseline="0" dirty="0" smtClean="0"/>
                        <a:t>Governor chosen by legislature</a:t>
                      </a:r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baseline="0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Constitution:  Fundamental Orders of Conn.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Hartford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Conn.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smtClean="0"/>
                        <a:t>River Valley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Picture:</a:t>
            </a:r>
          </a:p>
          <a:p>
            <a:r>
              <a:rPr lang="en-US" dirty="0" smtClean="0"/>
              <a:t>Jean Louis Gerome Ferris </a:t>
            </a:r>
          </a:p>
          <a:p>
            <a:r>
              <a:rPr lang="en-US" dirty="0" smtClean="0"/>
              <a:t>“The First Thanksgiving”</a:t>
            </a:r>
          </a:p>
          <a:p>
            <a:r>
              <a:rPr lang="en-US" dirty="0" smtClean="0"/>
              <a:t> (1915)</a:t>
            </a:r>
            <a:endParaRPr lang="en-US" dirty="0"/>
          </a:p>
        </p:txBody>
      </p:sp>
      <p:pic>
        <p:nvPicPr>
          <p:cNvPr id="7" name="Picture Placeholder 6" descr="first thanksgiving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784" r="11784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deep-seeded fears of witchcraft</a:t>
            </a:r>
          </a:p>
          <a:p>
            <a:r>
              <a:rPr lang="en-US" dirty="0" smtClean="0"/>
              <a:t>Puritans believed that since America was first introduced to Christianity by colonists, it was the Devil’s homeland</a:t>
            </a:r>
            <a:endParaRPr lang="en-US" dirty="0"/>
          </a:p>
        </p:txBody>
      </p:sp>
      <p:pic>
        <p:nvPicPr>
          <p:cNvPr id="5" name="Content Placeholder 4" descr="Witchcraft native american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981200"/>
            <a:ext cx="3305182" cy="3200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“It was a rousing alarm to the Devil, when a great company of English Protestants and Puritans came to erect evangelical churches in a corner of the world where he had reigned without any control for many ages.”</a:t>
            </a:r>
          </a:p>
          <a:p>
            <a:pPr algn="r">
              <a:buNone/>
            </a:pPr>
            <a:r>
              <a:rPr lang="en-US" dirty="0" smtClean="0"/>
              <a:t>-- Cotton Mather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8200" y="4648200"/>
            <a:ext cx="670560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Ultimately, Puritans believed the surrounding natives were an “army of devils.”  They feared the strange rituals and languages, believing it was devil worship.  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 fears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“nature and the wilderness, which represented the dark evil in human life, became the transplanted Puritans enemy.”</a:t>
            </a:r>
          </a:p>
          <a:p>
            <a:r>
              <a:rPr lang="en-US" dirty="0" smtClean="0"/>
              <a:t>The wilderness = side of human character that Puritans feared and rejected</a:t>
            </a:r>
          </a:p>
          <a:p>
            <a:r>
              <a:rPr lang="en-US" dirty="0" smtClean="0"/>
              <a:t>“The harshness of the surrounding area outside the town itself meant that the punishment of banishment was often a death sentence– survival was psychologically and physically impossible.”</a:t>
            </a:r>
          </a:p>
          <a:p>
            <a:pPr algn="ctr">
              <a:buNone/>
            </a:pPr>
            <a:r>
              <a:rPr lang="en-US" sz="1700" dirty="0" smtClean="0"/>
              <a:t> http://www.hawthorneinsalem.org/page/11467/</a:t>
            </a:r>
            <a:br>
              <a:rPr lang="en-US" sz="1700" dirty="0" smtClean="0"/>
            </a:br>
            <a:endParaRPr lang="en-US" sz="17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Deluder </a:t>
            </a:r>
            <a:r>
              <a:rPr lang="en-US" dirty="0" err="1" smtClean="0"/>
              <a:t>satan</a:t>
            </a:r>
            <a:r>
              <a:rPr lang="en-US" dirty="0" smtClean="0"/>
              <a:t> law</a:t>
            </a:r>
            <a:endParaRPr lang="en-US" dirty="0"/>
          </a:p>
        </p:txBody>
      </p:sp>
      <p:pic>
        <p:nvPicPr>
          <p:cNvPr id="4" name="Content Placeholder 3" descr="old deluder sata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4754880" cy="3566160"/>
          </a:xfrm>
        </p:spPr>
      </p:pic>
      <p:pic>
        <p:nvPicPr>
          <p:cNvPr id="5" name="Picture 4" descr="old deluder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28358">
            <a:off x="5463963" y="1616290"/>
            <a:ext cx="2245033" cy="2834640"/>
          </a:xfrm>
          <a:prstGeom prst="rect">
            <a:avLst/>
          </a:prstGeom>
        </p:spPr>
      </p:pic>
      <p:pic>
        <p:nvPicPr>
          <p:cNvPr id="6" name="Picture 5" descr="old deluder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648200"/>
            <a:ext cx="2022559" cy="2011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105400"/>
            <a:ext cx="472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An attempt to fight against the devil by educating the children.  If they could read the Bible, they could defend themselves.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Calvin</a:t>
            </a:r>
          </a:p>
          <a:p>
            <a:r>
              <a:rPr lang="en-US" dirty="0" smtClean="0"/>
              <a:t>Predestination</a:t>
            </a:r>
          </a:p>
          <a:p>
            <a:pPr lvl="1"/>
            <a:r>
              <a:rPr lang="en-US" dirty="0" smtClean="0"/>
              <a:t>Stemmed from the idea of God as all-knowing</a:t>
            </a:r>
          </a:p>
          <a:p>
            <a:pPr lvl="1"/>
            <a:r>
              <a:rPr lang="en-US" dirty="0" smtClean="0"/>
              <a:t>Lives were pre- destined or pre- determined for heaven or hell</a:t>
            </a:r>
          </a:p>
          <a:p>
            <a:pPr lvl="1"/>
            <a:r>
              <a:rPr lang="en-US" dirty="0" smtClean="0"/>
              <a:t>Your life on earth could not alter the outcome</a:t>
            </a:r>
          </a:p>
          <a:p>
            <a:r>
              <a:rPr lang="en-US" dirty="0" smtClean="0"/>
              <a:t>Conversion</a:t>
            </a:r>
          </a:p>
          <a:p>
            <a:pPr lvl="1"/>
            <a:r>
              <a:rPr lang="en-US" dirty="0" smtClean="0"/>
              <a:t>The experience that was God’s way of telling you that you were saved or a “visible saint”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“visible saints” must exemplify holy living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Pequot war-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Puritan fears</a:t>
            </a:r>
          </a:p>
          <a:p>
            <a:r>
              <a:rPr lang="en-US" dirty="0" smtClean="0"/>
              <a:t>Encroachment of land</a:t>
            </a:r>
          </a:p>
          <a:p>
            <a:r>
              <a:rPr lang="en-US" dirty="0" smtClean="0"/>
              <a:t>Interference in trade</a:t>
            </a:r>
          </a:p>
          <a:p>
            <a:pPr lvl="1"/>
            <a:r>
              <a:rPr lang="en-US" dirty="0" smtClean="0"/>
              <a:t>Wampum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amp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4419600"/>
            <a:ext cx="1828800" cy="1371600"/>
          </a:xfrm>
          <a:prstGeom prst="rect">
            <a:avLst/>
          </a:prstGeom>
        </p:spPr>
      </p:pic>
      <p:pic>
        <p:nvPicPr>
          <p:cNvPr id="5" name="Picture 4" descr="pequot war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524000"/>
            <a:ext cx="4733925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“We must burn them!”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Content Placeholder 8" descr="pequot-w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066800"/>
            <a:ext cx="6891783" cy="539496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Hartford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1638</a:t>
            </a:r>
          </a:p>
          <a:p>
            <a:r>
              <a:rPr lang="en-US" dirty="0" smtClean="0"/>
              <a:t>No Pequot may inhabit former Pequot territory</a:t>
            </a:r>
          </a:p>
          <a:p>
            <a:r>
              <a:rPr lang="en-US" dirty="0" smtClean="0"/>
              <a:t>Name </a:t>
            </a:r>
            <a:r>
              <a:rPr lang="en-US" i="1" dirty="0" smtClean="0"/>
              <a:t>Pequot </a:t>
            </a:r>
            <a:r>
              <a:rPr lang="en-US" dirty="0" smtClean="0"/>
              <a:t>was expunged from New England.</a:t>
            </a:r>
          </a:p>
          <a:p>
            <a:r>
              <a:rPr lang="en-US" dirty="0" smtClean="0"/>
              <a:t>Pequot slaves took on the name of the tribe they were enslaved within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274321"/>
            <a:ext cx="72390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239000" cy="5617536"/>
          </a:xfrm>
        </p:spPr>
        <p:txBody>
          <a:bodyPr/>
          <a:lstStyle/>
          <a:p>
            <a:r>
              <a:rPr lang="en-US" dirty="0" smtClean="0"/>
              <a:t>Surviving </a:t>
            </a:r>
            <a:r>
              <a:rPr lang="en-US" dirty="0" err="1" smtClean="0"/>
              <a:t>Pequots</a:t>
            </a:r>
            <a:r>
              <a:rPr lang="en-US" dirty="0" smtClean="0"/>
              <a:t> were divided up amongst Indian allies as slaves.</a:t>
            </a:r>
            <a:endParaRPr lang="en-US" dirty="0"/>
          </a:p>
        </p:txBody>
      </p:sp>
      <p:pic>
        <p:nvPicPr>
          <p:cNvPr id="4" name="Picture 3" descr="pequot war 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6376180" cy="448056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Pequot war-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"The effect of the Pequot War was profound. Overnight the balance of power had shifted from the populous but unorganized natives to the English colonies. Henceforth [until King Philip's War] there was no combination of Indian tribes that could seriously threaten the English. The destruction of the </a:t>
            </a:r>
            <a:r>
              <a:rPr lang="en-US" dirty="0" err="1" smtClean="0"/>
              <a:t>Pequots</a:t>
            </a:r>
            <a:r>
              <a:rPr lang="en-US" dirty="0" smtClean="0"/>
              <a:t> cleared away the only major obstacle to Puritan expansion. And the thoroughness of that destruction made a deep impression on the other tribes."</a:t>
            </a:r>
          </a:p>
          <a:p>
            <a:pPr algn="ctr">
              <a:buNone/>
            </a:pPr>
            <a:r>
              <a:rPr lang="en-US" sz="1700" dirty="0" smtClean="0"/>
              <a:t>(taken from:  </a:t>
            </a:r>
            <a:r>
              <a:rPr lang="en-US" sz="1700" dirty="0" smtClean="0">
                <a:hlinkClick r:id="rId2"/>
              </a:rPr>
              <a:t>http://www.colonialwarsct.org/1637.htm</a:t>
            </a:r>
            <a:r>
              <a:rPr lang="en-US" sz="1700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“king Philip”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Metacomet</a:t>
            </a:r>
            <a:endParaRPr lang="en-US" dirty="0" smtClean="0"/>
          </a:p>
          <a:p>
            <a:r>
              <a:rPr lang="en-US" dirty="0" smtClean="0"/>
              <a:t>Wampanoag chief</a:t>
            </a:r>
          </a:p>
          <a:p>
            <a:r>
              <a:rPr lang="en-US" dirty="0" smtClean="0"/>
              <a:t>Recognized importance of unity among tribes</a:t>
            </a:r>
          </a:p>
          <a:p>
            <a:r>
              <a:rPr lang="en-US" dirty="0" smtClean="0"/>
              <a:t>Unified attacks on colonists in New England </a:t>
            </a:r>
          </a:p>
          <a:p>
            <a:r>
              <a:rPr lang="en-US" dirty="0" smtClean="0"/>
              <a:t>1675-76</a:t>
            </a:r>
            <a:endParaRPr lang="en-US" dirty="0"/>
          </a:p>
        </p:txBody>
      </p:sp>
      <p:pic>
        <p:nvPicPr>
          <p:cNvPr id="6" name="Content Placeholder 5" descr="metacome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95400"/>
            <a:ext cx="3432067" cy="512064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map-king-philips-war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0"/>
            <a:ext cx="8349703" cy="4572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London reports on King Philip’s war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first time an English paper devotes such attention to the reporting of colonial events- ¾ of the front page.</a:t>
            </a:r>
            <a:endParaRPr lang="en-US" sz="1800" dirty="0"/>
          </a:p>
        </p:txBody>
      </p:sp>
      <p:pic>
        <p:nvPicPr>
          <p:cNvPr id="7" name="Picture Placeholder 6" descr="london gazette report on king philip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735321" y="228600"/>
            <a:ext cx="4062962" cy="66294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76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London Gazette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381000" y="990600"/>
            <a:ext cx="5897880" cy="60251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DATED:  From Monday, August 16 to Thursday, August 19, 1675 </a:t>
            </a: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7696200" cy="5410200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en-US" dirty="0" smtClean="0"/>
              <a:t>“In their journey they had seen lying the bodies of several English without heads, who had been </a:t>
            </a:r>
            <a:r>
              <a:rPr lang="en-US" dirty="0" err="1" smtClean="0"/>
              <a:t>murthered</a:t>
            </a:r>
            <a:r>
              <a:rPr lang="en-US" dirty="0" smtClean="0"/>
              <a:t> by the Indians…”</a:t>
            </a:r>
          </a:p>
          <a:p>
            <a:pPr fontAlgn="base"/>
            <a:r>
              <a:rPr lang="en-US" dirty="0" smtClean="0"/>
              <a:t>“We had advice, that 16 English were killed in skirmishing and 7 Indians…”</a:t>
            </a:r>
          </a:p>
          <a:p>
            <a:pPr fontAlgn="base"/>
            <a:r>
              <a:rPr lang="en-US" dirty="0" smtClean="0"/>
              <a:t>“And that 14 houses belonging to the English near </a:t>
            </a:r>
            <a:r>
              <a:rPr lang="en-US" dirty="0" err="1" smtClean="0"/>
              <a:t>Swansey</a:t>
            </a:r>
            <a:r>
              <a:rPr lang="en-US" dirty="0" smtClean="0"/>
              <a:t>, had been burnt…”</a:t>
            </a:r>
          </a:p>
          <a:p>
            <a:pPr fontAlgn="base"/>
            <a:r>
              <a:rPr lang="en-US" dirty="0" smtClean="0"/>
              <a:t>“An Indian Spy had been executed at Plymouth…”</a:t>
            </a:r>
          </a:p>
          <a:p>
            <a:pPr fontAlgn="base"/>
            <a:r>
              <a:rPr lang="en-US" dirty="0" smtClean="0"/>
              <a:t>“Having only seen ten Indians together, of whom they killed four; they found 6 English heads, and twice as many hands, being of those the Indians had </a:t>
            </a:r>
            <a:r>
              <a:rPr lang="en-US" dirty="0" err="1" smtClean="0"/>
              <a:t>murthered</a:t>
            </a:r>
            <a:r>
              <a:rPr lang="en-US" dirty="0" smtClean="0"/>
              <a:t>…”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336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5922336"/>
          </a:xfrm>
        </p:spPr>
        <p:txBody>
          <a:bodyPr/>
          <a:lstStyle/>
          <a:p>
            <a:r>
              <a:rPr lang="en-US" dirty="0" smtClean="0"/>
              <a:t>Early success</a:t>
            </a:r>
          </a:p>
          <a:p>
            <a:r>
              <a:rPr lang="en-US" dirty="0" smtClean="0"/>
              <a:t>Ended in disaster</a:t>
            </a:r>
          </a:p>
          <a:p>
            <a:pPr lvl="1"/>
            <a:r>
              <a:rPr lang="en-US" dirty="0" smtClean="0"/>
              <a:t>Wife and son killed</a:t>
            </a:r>
          </a:p>
          <a:p>
            <a:pPr lvl="1"/>
            <a:r>
              <a:rPr lang="en-US" dirty="0" err="1" smtClean="0"/>
              <a:t>Metacomet</a:t>
            </a:r>
            <a:r>
              <a:rPr lang="en-US" dirty="0" smtClean="0"/>
              <a:t>- beheaded</a:t>
            </a:r>
          </a:p>
          <a:p>
            <a:pPr lvl="1"/>
            <a:r>
              <a:rPr lang="en-US" dirty="0" smtClean="0"/>
              <a:t>Tribes were disbanded and decimated</a:t>
            </a:r>
          </a:p>
          <a:p>
            <a:pPr lvl="2"/>
            <a:r>
              <a:rPr lang="en-US" dirty="0" smtClean="0"/>
              <a:t>Lacked leadership, numbers and unity for decades</a:t>
            </a:r>
          </a:p>
          <a:p>
            <a:r>
              <a:rPr lang="en-US" dirty="0" smtClean="0"/>
              <a:t>Few threats remained toward New England colonists</a:t>
            </a: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pic>
        <p:nvPicPr>
          <p:cNvPr id="4" name="Picture 3" descr="kingphili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4267200"/>
            <a:ext cx="3333750" cy="22002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Church of England (Anglican)</a:t>
            </a:r>
          </a:p>
          <a:p>
            <a:pPr lvl="1"/>
            <a:r>
              <a:rPr lang="en-US" dirty="0" smtClean="0"/>
              <a:t>All Englishmen must attend church</a:t>
            </a:r>
          </a:p>
          <a:p>
            <a:pPr lvl="1"/>
            <a:r>
              <a:rPr lang="en-US" dirty="0" smtClean="0"/>
              <a:t>Not all Englishmen believed in the doctrine of the Church</a:t>
            </a:r>
          </a:p>
          <a:p>
            <a:r>
              <a:rPr lang="en-US" dirty="0" smtClean="0"/>
              <a:t>Puritans</a:t>
            </a:r>
          </a:p>
          <a:p>
            <a:pPr lvl="1"/>
            <a:r>
              <a:rPr lang="en-US" dirty="0" smtClean="0"/>
              <a:t>Wanted to “purify” the Church</a:t>
            </a:r>
          </a:p>
          <a:p>
            <a:pPr lvl="1"/>
            <a:r>
              <a:rPr lang="en-US" dirty="0" smtClean="0"/>
              <a:t>Believed in the doctrine</a:t>
            </a:r>
          </a:p>
          <a:p>
            <a:pPr lvl="1"/>
            <a:r>
              <a:rPr lang="en-US" dirty="0" smtClean="0"/>
              <a:t>Disliked attending church with those </a:t>
            </a:r>
            <a:r>
              <a:rPr lang="en-US" dirty="0" err="1" smtClean="0"/>
              <a:t>hellbound</a:t>
            </a:r>
            <a:endParaRPr lang="en-US" dirty="0" smtClean="0"/>
          </a:p>
          <a:p>
            <a:r>
              <a:rPr lang="en-US" dirty="0" smtClean="0"/>
              <a:t>James I</a:t>
            </a:r>
          </a:p>
          <a:p>
            <a:pPr lvl="1"/>
            <a:r>
              <a:rPr lang="en-US" dirty="0" smtClean="0"/>
              <a:t>If Puritans will argue over church matters, it was only a matter of time before it became political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Separatists v non-sep.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Separatists</a:t>
            </a:r>
          </a:p>
          <a:p>
            <a:pPr lvl="1"/>
            <a:r>
              <a:rPr lang="en-US" dirty="0" smtClean="0"/>
              <a:t>The Church of England was beyond repair</a:t>
            </a:r>
          </a:p>
          <a:p>
            <a:pPr lvl="1"/>
            <a:r>
              <a:rPr lang="en-US" dirty="0" smtClean="0"/>
              <a:t>Believed they needed to SEPARATE from the Church and start again</a:t>
            </a:r>
          </a:p>
          <a:p>
            <a:pPr lvl="1"/>
            <a:r>
              <a:rPr lang="en-US" dirty="0" smtClean="0"/>
              <a:t>Generally, had the same doctrine but was “purified” </a:t>
            </a:r>
          </a:p>
          <a:p>
            <a:pPr lvl="1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PILGRIMS</a:t>
            </a:r>
            <a:r>
              <a:rPr lang="en-US" dirty="0" smtClean="0"/>
              <a:t> were the “purest Puritans”</a:t>
            </a:r>
          </a:p>
          <a:p>
            <a:r>
              <a:rPr lang="en-US" dirty="0" smtClean="0"/>
              <a:t>Non-Separatists</a:t>
            </a:r>
          </a:p>
          <a:p>
            <a:pPr lvl="1"/>
            <a:r>
              <a:rPr lang="en-US" dirty="0" smtClean="0"/>
              <a:t>Church needed to be “purified” but this could be done from within the Church = Reform</a:t>
            </a:r>
          </a:p>
          <a:p>
            <a:pPr lvl="1"/>
            <a:r>
              <a:rPr lang="en-US" dirty="0" smtClean="0"/>
              <a:t>Remained members</a:t>
            </a:r>
          </a:p>
          <a:p>
            <a:pPr lvl="1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Puritans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yflowerCompac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371600"/>
            <a:ext cx="3421072" cy="4206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Pilgrims?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Holland</a:t>
            </a:r>
          </a:p>
          <a:p>
            <a:r>
              <a:rPr lang="en-US" dirty="0" smtClean="0"/>
              <a:t>Separatists </a:t>
            </a:r>
          </a:p>
          <a:p>
            <a:r>
              <a:rPr lang="en-US" dirty="0" smtClean="0"/>
              <a:t>William Bradford</a:t>
            </a:r>
          </a:p>
          <a:p>
            <a:r>
              <a:rPr lang="en-US" dirty="0" smtClean="0"/>
              <a:t>Mayflower Compact</a:t>
            </a:r>
          </a:p>
          <a:p>
            <a:r>
              <a:rPr lang="en-US" dirty="0" smtClean="0"/>
              <a:t>Squanto</a:t>
            </a:r>
          </a:p>
          <a:p>
            <a:r>
              <a:rPr lang="en-US" dirty="0" smtClean="0"/>
              <a:t>Plymouth Rock</a:t>
            </a:r>
          </a:p>
          <a:p>
            <a:r>
              <a:rPr lang="en-US" dirty="0" smtClean="0"/>
              <a:t>Work ethic</a:t>
            </a:r>
          </a:p>
          <a:p>
            <a:r>
              <a:rPr lang="en-US" dirty="0" smtClean="0"/>
              <a:t>102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How did their colony compare to Jamestown?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al_of_Massachusetts_Bay_Compa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023360"/>
            <a:ext cx="2240554" cy="2834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puritans?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Non-Separatists</a:t>
            </a:r>
          </a:p>
          <a:p>
            <a:r>
              <a:rPr lang="en-US" dirty="0" smtClean="0"/>
              <a:t>Massachusetts Bay Colony</a:t>
            </a:r>
          </a:p>
          <a:p>
            <a:r>
              <a:rPr lang="en-US" dirty="0" smtClean="0"/>
              <a:t>1630s</a:t>
            </a:r>
          </a:p>
          <a:p>
            <a:r>
              <a:rPr lang="en-US" dirty="0" smtClean="0"/>
              <a:t>Population</a:t>
            </a:r>
          </a:p>
          <a:p>
            <a:pPr lvl="1"/>
            <a:r>
              <a:rPr lang="en-US" dirty="0" smtClean="0"/>
              <a:t>How did MBC compare to previous colonies?</a:t>
            </a:r>
          </a:p>
          <a:p>
            <a:r>
              <a:rPr lang="en-US" dirty="0" smtClean="0"/>
              <a:t>Governance</a:t>
            </a:r>
          </a:p>
          <a:p>
            <a:pPr lvl="1"/>
            <a:r>
              <a:rPr lang="en-US" dirty="0" smtClean="0"/>
              <a:t>Direct democracy</a:t>
            </a:r>
          </a:p>
          <a:p>
            <a:pPr lvl="1"/>
            <a:r>
              <a:rPr lang="en-US" dirty="0" smtClean="0"/>
              <a:t>General Court</a:t>
            </a:r>
          </a:p>
          <a:p>
            <a:pPr lvl="1"/>
            <a:r>
              <a:rPr lang="en-US" dirty="0" smtClean="0"/>
              <a:t>“freemen”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8956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239000" cy="5693736"/>
          </a:xfrm>
        </p:spPr>
        <p:txBody>
          <a:bodyPr/>
          <a:lstStyle/>
          <a:p>
            <a:r>
              <a:rPr lang="en-US" dirty="0" smtClean="0"/>
              <a:t>John Winthrop- “ A Model on Christian Charity” (1630)</a:t>
            </a:r>
          </a:p>
          <a:p>
            <a:pPr lvl="1"/>
            <a:r>
              <a:rPr lang="en-US" dirty="0" smtClean="0"/>
              <a:t>“City Upon a Hill”</a:t>
            </a:r>
          </a:p>
          <a:p>
            <a:endParaRPr lang="en-US" dirty="0"/>
          </a:p>
        </p:txBody>
      </p:sp>
      <p:pic>
        <p:nvPicPr>
          <p:cNvPr id="1026" name="Picture 2" descr="http://endtimepilgrim.org/winth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5715000" cy="405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/>
              <a:t>"We may not aim only at our own, but at</a:t>
            </a:r>
          </a:p>
          <a:p>
            <a:pPr algn="ctr">
              <a:buNone/>
            </a:pPr>
            <a:r>
              <a:rPr lang="en-US" i="1" dirty="0" smtClean="0"/>
              <a:t>the public good. Therefore, faith will</a:t>
            </a:r>
          </a:p>
          <a:p>
            <a:pPr algn="ctr">
              <a:buNone/>
            </a:pPr>
            <a:r>
              <a:rPr lang="en-US" i="1" dirty="0" smtClean="0"/>
              <a:t>not think it hath a comfortable calling</a:t>
            </a:r>
          </a:p>
          <a:p>
            <a:pPr algn="ctr">
              <a:buNone/>
            </a:pPr>
            <a:r>
              <a:rPr lang="en-US" i="1" dirty="0" smtClean="0"/>
              <a:t>unless it will serve, not only its own turn,</a:t>
            </a:r>
          </a:p>
          <a:p>
            <a:pPr algn="ctr">
              <a:buNone/>
            </a:pPr>
            <a:r>
              <a:rPr lang="en-US" i="1" dirty="0" smtClean="0"/>
              <a:t>but the turn of other men</a:t>
            </a:r>
            <a:r>
              <a:rPr lang="en-US" dirty="0" smtClean="0"/>
              <a:t>.”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Cotton Mather—</a:t>
            </a:r>
          </a:p>
          <a:p>
            <a:pPr algn="r">
              <a:buNone/>
            </a:pPr>
            <a:r>
              <a:rPr lang="en-US" sz="1800" dirty="0" smtClean="0"/>
              <a:t>(1663-1728)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 descr="http://wpcontent.answcdn.com/wikipedia/commons/thumb/b/b3/Cotton_Mather.jpg/220px-Cotton_Ma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91000"/>
            <a:ext cx="2095500" cy="2381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86200" y="4419600"/>
            <a:ext cx="32004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Does this sound familiar, in concept?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Covenant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“covenant”?</a:t>
            </a:r>
          </a:p>
          <a:p>
            <a:pPr lvl="1"/>
            <a:r>
              <a:rPr lang="en-US" b="1" dirty="0" smtClean="0"/>
              <a:t>1. </a:t>
            </a:r>
            <a:r>
              <a:rPr lang="en-US" dirty="0" smtClean="0"/>
              <a:t>A binding agreement; a compact.</a:t>
            </a:r>
          </a:p>
          <a:p>
            <a:pPr lvl="1"/>
            <a:r>
              <a:rPr lang="en-US" b="1" dirty="0" smtClean="0"/>
              <a:t>2. </a:t>
            </a:r>
            <a:r>
              <a:rPr lang="en-US" i="1" dirty="0" smtClean="0"/>
              <a:t>Law</a:t>
            </a:r>
          </a:p>
          <a:p>
            <a:pPr lvl="2"/>
            <a:r>
              <a:rPr lang="en-US" b="1" dirty="0" smtClean="0"/>
              <a:t>a. </a:t>
            </a:r>
            <a:r>
              <a:rPr lang="en-US" dirty="0" smtClean="0"/>
              <a:t>A formal sealed agreement or contract.</a:t>
            </a:r>
          </a:p>
          <a:p>
            <a:pPr lvl="2"/>
            <a:r>
              <a:rPr lang="en-US" b="1" dirty="0" smtClean="0"/>
              <a:t>b. </a:t>
            </a:r>
            <a:r>
              <a:rPr lang="en-US" dirty="0" smtClean="0"/>
              <a:t>A suit to recover damages for violation of such a contract.</a:t>
            </a:r>
          </a:p>
          <a:p>
            <a:pPr lvl="1"/>
            <a:r>
              <a:rPr lang="en-US" b="1" dirty="0" smtClean="0"/>
              <a:t>3. </a:t>
            </a:r>
            <a:r>
              <a:rPr lang="en-US" dirty="0" smtClean="0"/>
              <a:t>In the Bible, God's promise to the human race.</a:t>
            </a:r>
          </a:p>
          <a:p>
            <a:pPr>
              <a:buNone/>
            </a:pPr>
            <a:r>
              <a:rPr lang="en-US" sz="1600" dirty="0" smtClean="0"/>
              <a:t>(taken from:  </a:t>
            </a:r>
            <a:r>
              <a:rPr lang="en-US" sz="1600" dirty="0" smtClean="0">
                <a:hlinkClick r:id="rId2"/>
              </a:rPr>
              <a:t>http://www.thefreedictionary.com/covenant</a:t>
            </a:r>
            <a:r>
              <a:rPr lang="en-US" sz="1600" dirty="0" smtClean="0"/>
              <a:t> )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dirty="0" smtClean="0"/>
              <a:t>So…. What is a covenant community?  </a:t>
            </a:r>
          </a:p>
          <a:p>
            <a:r>
              <a:rPr lang="en-US" dirty="0" smtClean="0"/>
              <a:t>What covenant communities have we encountered thus far?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430</TotalTime>
  <Words>1173</Words>
  <Application>Microsoft Office PowerPoint</Application>
  <PresentationFormat>On-screen Show (4:3)</PresentationFormat>
  <Paragraphs>214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Opulent</vt:lpstr>
      <vt:lpstr>The role of religion in founding the new England colonies</vt:lpstr>
      <vt:lpstr>Calvinism</vt:lpstr>
      <vt:lpstr>Conflict in England</vt:lpstr>
      <vt:lpstr>Separatists v non-sep.</vt:lpstr>
      <vt:lpstr>Who were the Pilgrims?</vt:lpstr>
      <vt:lpstr>Who were the puritans?</vt:lpstr>
      <vt:lpstr>Slide 7</vt:lpstr>
      <vt:lpstr>Slide 8</vt:lpstr>
      <vt:lpstr>Covenant communities</vt:lpstr>
      <vt:lpstr> religious Dissidents</vt:lpstr>
      <vt:lpstr>Exiled from MBC</vt:lpstr>
      <vt:lpstr>Roger Williams</vt:lpstr>
      <vt:lpstr>Anne hutchinson</vt:lpstr>
      <vt:lpstr>Thomas Hooker, Rev</vt:lpstr>
      <vt:lpstr>Native Americans in new england</vt:lpstr>
      <vt:lpstr>Puritan thoughts</vt:lpstr>
      <vt:lpstr>Slide 17</vt:lpstr>
      <vt:lpstr>Puritan fears</vt:lpstr>
      <vt:lpstr>Old Deluder satan law</vt:lpstr>
      <vt:lpstr>Pequot war- causes</vt:lpstr>
      <vt:lpstr>“We must burn them!”</vt:lpstr>
      <vt:lpstr>Treaty of Hartford</vt:lpstr>
      <vt:lpstr>Slide 23</vt:lpstr>
      <vt:lpstr>Pequot war- effect</vt:lpstr>
      <vt:lpstr>“king Philip”</vt:lpstr>
      <vt:lpstr>Slide 26</vt:lpstr>
      <vt:lpstr>London reports on King Philip’s war</vt:lpstr>
      <vt:lpstr>The London Gazette</vt:lpstr>
      <vt:lpstr>Slide 29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Melissa Carter</dc:creator>
  <cp:lastModifiedBy>Augusta County Schools</cp:lastModifiedBy>
  <cp:revision>45</cp:revision>
  <dcterms:created xsi:type="dcterms:W3CDTF">2011-09-05T13:27:03Z</dcterms:created>
  <dcterms:modified xsi:type="dcterms:W3CDTF">2011-09-06T16:38:30Z</dcterms:modified>
</cp:coreProperties>
</file>